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63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s://gamma.ap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hyperlink" Target="https://gamma.ap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hyperlink" Target="https://gamma.ap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gamma.ap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" TargetMode="External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gamma.app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77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823" y="0"/>
            <a:ext cx="5486400" cy="82296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36069" y="2286953"/>
            <a:ext cx="135374" cy="3162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0"/>
              </a:lnSpc>
              <a:buNone/>
            </a:pPr>
            <a:endParaRPr lang="en-US" sz="2490" dirty="0"/>
          </a:p>
        </p:txBody>
      </p:sp>
      <p:sp>
        <p:nvSpPr>
          <p:cNvPr id="14" name="Text 10"/>
          <p:cNvSpPr/>
          <p:nvPr/>
        </p:nvSpPr>
        <p:spPr>
          <a:xfrm>
            <a:off x="914162" y="3981093"/>
            <a:ext cx="179308" cy="3162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0"/>
              </a:lnSpc>
              <a:buNone/>
            </a:pPr>
            <a:endParaRPr lang="en-US" sz="2490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6D911354-5DBB-1F47-1DB0-D5CF74B23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6" y="0"/>
            <a:ext cx="3201732" cy="284084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15E0DFE-9C2E-2457-C878-F961CBCF625D}"/>
              </a:ext>
            </a:extLst>
          </p:cNvPr>
          <p:cNvSpPr txBox="1"/>
          <p:nvPr/>
        </p:nvSpPr>
        <p:spPr>
          <a:xfrm>
            <a:off x="-204532" y="5754356"/>
            <a:ext cx="9829467" cy="2197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Prof. Celina Aguilera</a:t>
            </a:r>
            <a:endParaRPr lang="es-CL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Instituto Superior de Formación Docente Isadora Duncan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Jóvenes Investigadores en Folklore</a:t>
            </a:r>
            <a:endParaRPr lang="es-CL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Provincia de San Juan – República Argentina.</a:t>
            </a:r>
            <a:endParaRPr lang="es-CL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63C18C72-0662-F789-77F4-C671C1F89728}"/>
              </a:ext>
            </a:extLst>
          </p:cNvPr>
          <p:cNvSpPr/>
          <p:nvPr/>
        </p:nvSpPr>
        <p:spPr>
          <a:xfrm>
            <a:off x="1261541" y="1149251"/>
            <a:ext cx="8969311" cy="37720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8803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20B0502040204020203" pitchFamily="66" charset="0"/>
                <a:ea typeface="Petrona" pitchFamily="34" charset="-122"/>
                <a:cs typeface="Cavolini" panose="020B0502040204020203" pitchFamily="66" charset="0"/>
              </a:rPr>
              <a:t>Coplas y Danza. </a:t>
            </a:r>
          </a:p>
          <a:p>
            <a:pPr marL="0" indent="0" algn="ctr">
              <a:lnSpc>
                <a:spcPts val="8803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20B0502040204020203" pitchFamily="66" charset="0"/>
                <a:ea typeface="Petrona" pitchFamily="34" charset="-122"/>
                <a:cs typeface="Cavolini" panose="020B0502040204020203" pitchFamily="66" charset="0"/>
              </a:rPr>
              <a:t>La Devoción viva a la Virgen de Andacollo en la provincial de San Juan.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573B6AEB-878B-9CDA-9670-3664A36AF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58" b="92535" l="3356" r="91204">
                        <a14:foregroundMark x1="75463" y1="76563" x2="75463" y2="76563"/>
                        <a14:foregroundMark x1="78009" y1="78038" x2="78009" y2="78038"/>
                        <a14:foregroundMark x1="78009" y1="81076" x2="78009" y2="81076"/>
                        <a14:foregroundMark x1="82523" y1="82986" x2="82523" y2="82986"/>
                        <a14:foregroundMark x1="82523" y1="82986" x2="82523" y2="82986"/>
                        <a14:foregroundMark x1="85069" y1="85330" x2="85069" y2="85330"/>
                        <a14:foregroundMark x1="89120" y1="85330" x2="89120" y2="85330"/>
                        <a14:foregroundMark x1="91204" y1="89149" x2="91204" y2="89149"/>
                        <a14:foregroundMark x1="91204" y1="86024" x2="91204" y2="86024"/>
                        <a14:foregroundMark x1="78472" y1="80382" x2="78472" y2="80382"/>
                        <a14:foregroundMark x1="88194" y1="81076" x2="88194" y2="81076"/>
                        <a14:foregroundMark x1="91204" y1="82986" x2="91204" y2="82986"/>
                        <a14:foregroundMark x1="91204" y1="82292" x2="91204" y2="82292"/>
                        <a14:foregroundMark x1="84144" y1="92535" x2="84144" y2="92535"/>
                        <a14:foregroundMark x1="80556" y1="92535" x2="80556" y2="92535"/>
                        <a14:foregroundMark x1="88657" y1="90625" x2="88657" y2="90625"/>
                        <a14:foregroundMark x1="88657" y1="90625" x2="88657" y2="90625"/>
                        <a14:foregroundMark x1="86690" y1="91406" x2="86690" y2="91406"/>
                        <a14:foregroundMark x1="81597" y1="89844" x2="81597" y2="89844"/>
                        <a14:foregroundMark x1="74421" y1="86806" x2="74421" y2="86806"/>
                        <a14:foregroundMark x1="78472" y1="85677" x2="78472" y2="85677"/>
                        <a14:foregroundMark x1="60764" y1="83767" x2="60764" y2="83767"/>
                        <a14:foregroundMark x1="54630" y1="81510" x2="54630" y2="81510"/>
                        <a14:foregroundMark x1="53588" y1="82986" x2="53588" y2="82986"/>
                        <a14:foregroundMark x1="53588" y1="88715" x2="53588" y2="88715"/>
                        <a14:foregroundMark x1="58681" y1="88715" x2="58681" y2="88715"/>
                        <a14:foregroundMark x1="64236" y1="89844" x2="64236" y2="89844"/>
                        <a14:foregroundMark x1="61227" y1="91059" x2="61227" y2="91059"/>
                        <a14:foregroundMark x1="52662" y1="91406" x2="52662" y2="91406"/>
                        <a14:foregroundMark x1="31829" y1="91059" x2="31829" y2="91059"/>
                        <a14:foregroundMark x1="28241" y1="86024" x2="28241" y2="86024"/>
                        <a14:foregroundMark x1="26157" y1="86806" x2="26157" y2="86806"/>
                        <a14:foregroundMark x1="22685" y1="87587" x2="22685" y2="87587"/>
                        <a14:foregroundMark x1="14005" y1="84896" x2="14005" y2="84896"/>
                        <a14:foregroundMark x1="11921" y1="79948" x2="14005" y2="82639"/>
                        <a14:foregroundMark x1="9491" y1="80382" x2="9491" y2="80382"/>
                        <a14:foregroundMark x1="6366" y1="79167" x2="6366" y2="79167"/>
                        <a14:foregroundMark x1="6366" y1="76563" x2="6366" y2="76563"/>
                        <a14:foregroundMark x1="5903" y1="72743" x2="5903" y2="72743"/>
                        <a14:foregroundMark x1="5324" y1="70833" x2="5324" y2="70833"/>
                        <a14:foregroundMark x1="7407" y1="67014" x2="7407" y2="67014"/>
                        <a14:foregroundMark x1="14468" y1="87934" x2="14468" y2="87934"/>
                        <a14:foregroundMark x1="8912" y1="84201" x2="11458" y2="85330"/>
                        <a14:foregroundMark x1="52083" y1="19010" x2="52083" y2="19010"/>
                        <a14:foregroundMark x1="49537" y1="17101" x2="49537" y2="17101"/>
                        <a14:foregroundMark x1="51042" y1="12587" x2="51042" y2="12587"/>
                        <a14:foregroundMark x1="51042" y1="11024" x2="51042" y2="11024"/>
                        <a14:foregroundMark x1="47569" y1="9115" x2="47569" y2="9115"/>
                        <a14:foregroundMark x1="45949" y1="6858" x2="45949" y2="6858"/>
                        <a14:foregroundMark x1="52083" y1="19444" x2="52083" y2="19444"/>
                        <a14:foregroundMark x1="50579" y1="18229" x2="50579" y2="18229"/>
                        <a14:foregroundMark x1="56713" y1="22483" x2="56713" y2="22483"/>
                        <a14:foregroundMark x1="63310" y1="19010" x2="63310" y2="19010"/>
                        <a14:foregroundMark x1="62731" y1="16753" x2="62731" y2="16753"/>
                        <a14:foregroundMark x1="45949" y1="15191" x2="45949" y2="15191"/>
                        <a14:foregroundMark x1="45949" y1="19010" x2="45949" y2="19010"/>
                        <a14:foregroundMark x1="45023" y1="21701" x2="45023" y2="21701"/>
                        <a14:foregroundMark x1="38889" y1="28125" x2="38889" y2="28125"/>
                        <a14:foregroundMark x1="45023" y1="7639" x2="45023" y2="7639"/>
                        <a14:foregroundMark x1="3356" y1="80729" x2="5324" y2="80729"/>
                        <a14:foregroundMark x1="7870" y1="79601" x2="7870" y2="79601"/>
                        <a14:foregroundMark x1="27778" y1="89844" x2="27778" y2="89844"/>
                        <a14:foregroundMark x1="26157" y1="90278" x2="26157" y2="90278"/>
                        <a14:foregroundMark x1="28241" y1="91753" x2="28241" y2="91753"/>
                        <a14:foregroundMark x1="28704" y1="91753" x2="28704" y2="91753"/>
                        <a14:foregroundMark x1="41898" y1="30469" x2="41898" y2="30469"/>
                        <a14:backgroundMark x1="32639" y1="31944" x2="32639" y2="31944"/>
                        <a14:backgroundMark x1="31134" y1="32378" x2="31134" y2="32378"/>
                        <a14:backgroundMark x1="28588" y1="39236" x2="28588" y2="39236"/>
                        <a14:backgroundMark x1="28588" y1="38802" x2="28588" y2="38802"/>
                        <a14:backgroundMark x1="32176" y1="34983" x2="32176" y2="34983"/>
                        <a14:backgroundMark x1="29630" y1="34635" x2="29630" y2="34635"/>
                        <a14:backgroundMark x1="27083" y1="42622" x2="27083" y2="42622"/>
                        <a14:backgroundMark x1="18981" y1="52170" x2="18981" y2="52170"/>
                        <a14:backgroundMark x1="17477" y1="53299" x2="17477" y2="53299"/>
                        <a14:backgroundMark x1="15394" y1="55556" x2="15394" y2="55556"/>
                        <a14:backgroundMark x1="14352" y1="59375" x2="14352" y2="59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633" y="679574"/>
            <a:ext cx="5892780" cy="7857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3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439334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5" name="Text 2"/>
          <p:cNvSpPr/>
          <p:nvPr/>
        </p:nvSpPr>
        <p:spPr>
          <a:xfrm>
            <a:off x="1648410" y="5823078"/>
            <a:ext cx="12117953" cy="20918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  <a:cs typeface="Inter" pitchFamily="34" charset="-120"/>
              </a:rPr>
              <a:t>La Virgen de Andacollo es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  <a:cs typeface="Inter" pitchFamily="34" charset="-120"/>
              </a:rPr>
              <a:t>una</a:t>
            </a:r>
            <a:r>
              <a:rPr lang="es-E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  <a:cs typeface="Inter" pitchFamily="34" charset="-120"/>
              </a:rPr>
              <a:t> devoción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  <a:cs typeface="Inter" pitchFamily="34" charset="-120"/>
              </a:rPr>
              <a:t>muy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  <a:cs typeface="Inter" pitchFamily="34" charset="-120"/>
              </a:rPr>
              <a:t> popular en la comunidad católica de la provincia de San Juan, Argentina. Esta celebración combina elementos religiosos como la música, la danza y las coplas, convirtiéndose en un evento cultural destacado que refleja la identidad y la religiosidad de la región. Los danzantes, con sus atuendos específicos, expresan su respeto y devoción a la Virgen, manteniendo viva una tradición transmitida de generación en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  <a:cs typeface="Inter" pitchFamily="34" charset="-120"/>
              </a:rPr>
              <a:t>generación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hape 3"/>
          <p:cNvSpPr/>
          <p:nvPr/>
        </p:nvSpPr>
        <p:spPr>
          <a:xfrm>
            <a:off x="864037" y="634686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pic>
        <p:nvPicPr>
          <p:cNvPr id="9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1" name="Imagen 10" descr="Archivo:Mapa división política, Provincia de San Juan.jpg - Wikipedia, la  enciclopedia libre">
            <a:extLst>
              <a:ext uri="{FF2B5EF4-FFF2-40B4-BE49-F238E27FC236}">
                <a16:creationId xmlns:a16="http://schemas.microsoft.com/office/drawing/2014/main" id="{1185DDDB-9AA3-2572-28C1-85EB3B562B2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11105" r="8198" b="13498"/>
          <a:stretch/>
        </p:blipFill>
        <p:spPr bwMode="auto">
          <a:xfrm>
            <a:off x="4735046" y="1258349"/>
            <a:ext cx="3217521" cy="4045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6CB8EE-D494-8FBF-E5B6-1987C39D2874}"/>
              </a:ext>
            </a:extLst>
          </p:cNvPr>
          <p:cNvSpPr txBox="1"/>
          <p:nvPr/>
        </p:nvSpPr>
        <p:spPr>
          <a:xfrm>
            <a:off x="8551501" y="2046685"/>
            <a:ext cx="4248253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67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" panose="020B0502020104020203"/>
                <a:ea typeface="+mn-ea"/>
                <a:cs typeface="+mn-cs"/>
              </a:rPr>
              <a:t>Agrupación Villa Centenario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67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" panose="020B0502020104020203"/>
                <a:ea typeface="+mn-ea"/>
                <a:cs typeface="+mn-cs"/>
              </a:rPr>
              <a:t>Danzantes de la Virgen de Andacollo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67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" panose="020B0502020104020203"/>
                <a:ea typeface="+mn-ea"/>
                <a:cs typeface="+mn-cs"/>
              </a:rPr>
              <a:t>– Chimbas –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2EED1FE-7301-A948-D6F1-67003C748559}"/>
              </a:ext>
            </a:extLst>
          </p:cNvPr>
          <p:cNvSpPr txBox="1"/>
          <p:nvPr/>
        </p:nvSpPr>
        <p:spPr>
          <a:xfrm>
            <a:off x="8672832" y="3695288"/>
            <a:ext cx="4248254" cy="107721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67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" panose="020B0502020104020203"/>
                <a:ea typeface="+mn-ea"/>
                <a:cs typeface="+mn-cs"/>
              </a:rPr>
              <a:t>Agrupación Bailes religiosos servidores de María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67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" panose="020B0502020104020203"/>
                <a:ea typeface="+mn-ea"/>
                <a:cs typeface="+mn-cs"/>
              </a:rPr>
              <a:t>Danzantes de la Virgen de Andacollo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67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" panose="020B0502020104020203"/>
                <a:ea typeface="+mn-ea"/>
                <a:cs typeface="+mn-cs"/>
              </a:rPr>
              <a:t> –Rawson-</a:t>
            </a:r>
            <a:endParaRPr kumimoji="0" lang="en-US" sz="1600" b="1" i="0" u="none" strike="noStrike" kern="0" cap="none" spc="67" normalizeH="0" baseline="0" noProof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502020104020203"/>
              <a:ea typeface="+mn-ea"/>
              <a:cs typeface="+mn-cs"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92B573F-F8C3-C15A-5B63-DD06AE5A9E35}"/>
              </a:ext>
            </a:extLst>
          </p:cNvPr>
          <p:cNvCxnSpPr>
            <a:cxnSpLocks/>
          </p:cNvCxnSpPr>
          <p:nvPr/>
        </p:nvCxnSpPr>
        <p:spPr>
          <a:xfrm flipV="1">
            <a:off x="6569148" y="3945890"/>
            <a:ext cx="1982353" cy="54251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0B558A-927F-CC35-99DE-30AD202E8307}"/>
              </a:ext>
            </a:extLst>
          </p:cNvPr>
          <p:cNvSpPr txBox="1"/>
          <p:nvPr/>
        </p:nvSpPr>
        <p:spPr>
          <a:xfrm>
            <a:off x="2805791" y="363955"/>
            <a:ext cx="2423930" cy="58477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0" cap="none" spc="67" normalizeH="0" baseline="0" noProof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" panose="020B0502020104020203"/>
                <a:ea typeface="+mn-ea"/>
                <a:cs typeface="+mn-cs"/>
              </a:rPr>
              <a:t>Contexto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84437A1-710E-7409-F062-C09BD2125C42}"/>
              </a:ext>
            </a:extLst>
          </p:cNvPr>
          <p:cNvCxnSpPr>
            <a:cxnSpLocks/>
          </p:cNvCxnSpPr>
          <p:nvPr/>
        </p:nvCxnSpPr>
        <p:spPr>
          <a:xfrm flipV="1">
            <a:off x="6513070" y="2384956"/>
            <a:ext cx="1982353" cy="188819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45720" y="-15174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s-CL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318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2707" y="306288"/>
            <a:ext cx="5781437" cy="6587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188"/>
              </a:lnSpc>
              <a:buNone/>
            </a:pPr>
            <a:r>
              <a:rPr lang="en-US" sz="41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na" pitchFamily="34" charset="0"/>
                <a:ea typeface="Petrona" pitchFamily="34" charset="-122"/>
                <a:cs typeface="Petrona" pitchFamily="34" charset="-120"/>
              </a:rPr>
              <a:t>Orígenes de la Devoción</a:t>
            </a:r>
            <a:endParaRPr lang="en-US" sz="4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hape 2"/>
          <p:cNvSpPr/>
          <p:nvPr/>
        </p:nvSpPr>
        <p:spPr>
          <a:xfrm>
            <a:off x="992386" y="1993344"/>
            <a:ext cx="22860" cy="5202793"/>
          </a:xfrm>
          <a:prstGeom prst="roundRect">
            <a:avLst>
              <a:gd name="adj" fmla="val 368892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7" name="Shape 3"/>
          <p:cNvSpPr/>
          <p:nvPr/>
        </p:nvSpPr>
        <p:spPr>
          <a:xfrm>
            <a:off x="1206817" y="2433638"/>
            <a:ext cx="702707" cy="22860"/>
          </a:xfrm>
          <a:prstGeom prst="roundRect">
            <a:avLst>
              <a:gd name="adj" fmla="val 368892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8" name="Shape 4"/>
          <p:cNvSpPr/>
          <p:nvPr/>
        </p:nvSpPr>
        <p:spPr>
          <a:xfrm>
            <a:off x="777954" y="2219206"/>
            <a:ext cx="451723" cy="45172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9" name="Text 5"/>
          <p:cNvSpPr/>
          <p:nvPr/>
        </p:nvSpPr>
        <p:spPr>
          <a:xfrm>
            <a:off x="936069" y="2286953"/>
            <a:ext cx="135374" cy="3162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0"/>
              </a:lnSpc>
              <a:buNone/>
            </a:pPr>
            <a:r>
              <a:rPr lang="en-US" sz="2490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1</a:t>
            </a:r>
            <a:endParaRPr lang="en-US" sz="2490" dirty="0">
              <a:solidFill>
                <a:srgbClr val="002060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2108002" y="2194084"/>
            <a:ext cx="2635210" cy="3293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94"/>
              </a:lnSpc>
              <a:buNone/>
            </a:pPr>
            <a:r>
              <a:rPr lang="en-US" sz="2075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Llegada a Perú</a:t>
            </a:r>
            <a:endParaRPr lang="en-US" sz="2075" dirty="0">
              <a:solidFill>
                <a:srgbClr val="002060"/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2108002" y="2643783"/>
            <a:ext cx="6333292" cy="6422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30"/>
              </a:lnSpc>
              <a:buNone/>
            </a:pPr>
            <a:r>
              <a:rPr lang="en-US" sz="1581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imagen de la Virgen de Andacollo fue traída por los primeros conquistadores españoles al Perú.</a:t>
            </a:r>
            <a:endParaRPr lang="en-US" sz="1581" dirty="0">
              <a:solidFill>
                <a:srgbClr val="002060"/>
              </a:solidFill>
            </a:endParaRPr>
          </a:p>
        </p:txBody>
      </p:sp>
      <p:sp>
        <p:nvSpPr>
          <p:cNvPr id="12" name="Shape 8"/>
          <p:cNvSpPr/>
          <p:nvPr/>
        </p:nvSpPr>
        <p:spPr>
          <a:xfrm>
            <a:off x="1206817" y="4127778"/>
            <a:ext cx="702707" cy="22860"/>
          </a:xfrm>
          <a:prstGeom prst="roundRect">
            <a:avLst>
              <a:gd name="adj" fmla="val 368892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3" name="Shape 9"/>
          <p:cNvSpPr/>
          <p:nvPr/>
        </p:nvSpPr>
        <p:spPr>
          <a:xfrm>
            <a:off x="777954" y="3913346"/>
            <a:ext cx="451723" cy="45172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14" name="Text 10"/>
          <p:cNvSpPr/>
          <p:nvPr/>
        </p:nvSpPr>
        <p:spPr>
          <a:xfrm>
            <a:off x="914162" y="3981093"/>
            <a:ext cx="179308" cy="3162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0"/>
              </a:lnSpc>
              <a:buNone/>
            </a:pPr>
            <a:r>
              <a:rPr lang="en-US" sz="2490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2</a:t>
            </a:r>
            <a:endParaRPr lang="en-US" sz="2490" dirty="0">
              <a:solidFill>
                <a:srgbClr val="002060"/>
              </a:solidFill>
            </a:endParaRPr>
          </a:p>
        </p:txBody>
      </p:sp>
      <p:sp>
        <p:nvSpPr>
          <p:cNvPr id="15" name="Text 11"/>
          <p:cNvSpPr/>
          <p:nvPr/>
        </p:nvSpPr>
        <p:spPr>
          <a:xfrm>
            <a:off x="2108002" y="3888224"/>
            <a:ext cx="2881789" cy="3293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94"/>
              </a:lnSpc>
              <a:buNone/>
            </a:pPr>
            <a:r>
              <a:rPr lang="en-US" sz="2075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Fundación de La Serena</a:t>
            </a:r>
            <a:endParaRPr lang="en-US" sz="2075" dirty="0">
              <a:solidFill>
                <a:srgbClr val="002060"/>
              </a:solidFill>
            </a:endParaRPr>
          </a:p>
        </p:txBody>
      </p:sp>
      <p:sp>
        <p:nvSpPr>
          <p:cNvPr id="16" name="Text 12"/>
          <p:cNvSpPr/>
          <p:nvPr/>
        </p:nvSpPr>
        <p:spPr>
          <a:xfrm>
            <a:off x="2108002" y="4337923"/>
            <a:ext cx="6333292" cy="6422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30"/>
              </a:lnSpc>
              <a:buNone/>
            </a:pPr>
            <a:r>
              <a:rPr lang="en-US" sz="1581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Desde Perú, la imagen fue llevada a la ciudad de La Serena, fundada en 1544 por el capitán Juan Bohón</a:t>
            </a:r>
            <a:r>
              <a:rPr lang="en-US" sz="158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81" dirty="0"/>
          </a:p>
        </p:txBody>
      </p:sp>
      <p:sp>
        <p:nvSpPr>
          <p:cNvPr id="17" name="Shape 13"/>
          <p:cNvSpPr/>
          <p:nvPr/>
        </p:nvSpPr>
        <p:spPr>
          <a:xfrm>
            <a:off x="1206817" y="5821918"/>
            <a:ext cx="702707" cy="22860"/>
          </a:xfrm>
          <a:prstGeom prst="roundRect">
            <a:avLst>
              <a:gd name="adj" fmla="val 368892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8" name="Shape 14"/>
          <p:cNvSpPr/>
          <p:nvPr/>
        </p:nvSpPr>
        <p:spPr>
          <a:xfrm>
            <a:off x="777954" y="5607487"/>
            <a:ext cx="451723" cy="451723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19" name="Text 15"/>
          <p:cNvSpPr/>
          <p:nvPr/>
        </p:nvSpPr>
        <p:spPr>
          <a:xfrm>
            <a:off x="914281" y="5675233"/>
            <a:ext cx="179070" cy="3162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90"/>
              </a:lnSpc>
              <a:buNone/>
            </a:pPr>
            <a:r>
              <a:rPr lang="en-US" sz="2490" b="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3</a:t>
            </a:r>
            <a:endParaRPr lang="en-US" sz="2490" dirty="0"/>
          </a:p>
        </p:txBody>
      </p:sp>
      <p:sp>
        <p:nvSpPr>
          <p:cNvPr id="20" name="Text 16"/>
          <p:cNvSpPr/>
          <p:nvPr/>
        </p:nvSpPr>
        <p:spPr>
          <a:xfrm>
            <a:off x="2108002" y="5582364"/>
            <a:ext cx="2891552" cy="3293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94"/>
              </a:lnSpc>
              <a:buNone/>
            </a:pPr>
            <a:r>
              <a:rPr lang="en-US" sz="2075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Escondida en los Cerros</a:t>
            </a:r>
            <a:endParaRPr lang="en-US" sz="2075" dirty="0">
              <a:solidFill>
                <a:srgbClr val="002060"/>
              </a:solidFill>
            </a:endParaRPr>
          </a:p>
        </p:txBody>
      </p:sp>
      <p:sp>
        <p:nvSpPr>
          <p:cNvPr id="21" name="Text 17"/>
          <p:cNvSpPr/>
          <p:nvPr/>
        </p:nvSpPr>
        <p:spPr>
          <a:xfrm>
            <a:off x="2108002" y="6032063"/>
            <a:ext cx="6333292" cy="9633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30"/>
              </a:lnSpc>
              <a:buNone/>
            </a:pPr>
            <a:r>
              <a:rPr lang="en-US" sz="1581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Tras una sublevación indígena que arrasó la villa, la Virgen fue escondida en los cerros cercanos de Andacollo para evitar su profanación.</a:t>
            </a:r>
            <a:endParaRPr lang="en-US" sz="1581" dirty="0">
              <a:solidFill>
                <a:srgbClr val="002060"/>
              </a:solidFill>
            </a:endParaRPr>
          </a:p>
        </p:txBody>
      </p:sp>
      <p:pic>
        <p:nvPicPr>
          <p:cNvPr id="22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2052" name="Picture 4" descr="Nuestra Señora de Andacollo - Wikipedia, la enciclopedia libre">
            <a:extLst>
              <a:ext uri="{FF2B5EF4-FFF2-40B4-BE49-F238E27FC236}">
                <a16:creationId xmlns:a16="http://schemas.microsoft.com/office/drawing/2014/main" id="{C6A20E9A-4086-4CAA-97E9-4C9C0A98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644" y="2777677"/>
            <a:ext cx="5682877" cy="5202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 imagen más antigua y convocante de la Virgen de Andacollo, en Ullum –  Destino San Juan">
            <a:extLst>
              <a:ext uri="{FF2B5EF4-FFF2-40B4-BE49-F238E27FC236}">
                <a16:creationId xmlns:a16="http://schemas.microsoft.com/office/drawing/2014/main" id="{471D6DC2-FD5C-33ED-B641-6D52B00B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817" y="-64122"/>
            <a:ext cx="2351402" cy="33719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6397" y="878800"/>
            <a:ext cx="5223272" cy="6528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141"/>
              </a:lnSpc>
              <a:buNone/>
            </a:pPr>
            <a:r>
              <a:rPr lang="en-US" sz="411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na" pitchFamily="34" charset="0"/>
                <a:ea typeface="Petrona" pitchFamily="34" charset="-122"/>
                <a:cs typeface="Petrona" pitchFamily="34" charset="-120"/>
              </a:rPr>
              <a:t>Hallazgo y Culto</a:t>
            </a:r>
            <a:endParaRPr lang="en-US" sz="4113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hape 2"/>
          <p:cNvSpPr/>
          <p:nvPr/>
        </p:nvSpPr>
        <p:spPr>
          <a:xfrm>
            <a:off x="696397" y="1829991"/>
            <a:ext cx="7751207" cy="1495425"/>
          </a:xfrm>
          <a:prstGeom prst="roundRect">
            <a:avLst>
              <a:gd name="adj" fmla="val 558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7" name="Text 3"/>
          <p:cNvSpPr/>
          <p:nvPr/>
        </p:nvSpPr>
        <p:spPr>
          <a:xfrm>
            <a:off x="902970" y="2036564"/>
            <a:ext cx="2611636" cy="3264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71"/>
              </a:lnSpc>
              <a:buNone/>
            </a:pPr>
            <a:r>
              <a:rPr lang="en-US" sz="2056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Hallazgo por Mineros</a:t>
            </a:r>
            <a:endParaRPr lang="en-US" sz="2056" dirty="0">
              <a:solidFill>
                <a:srgbClr val="00206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902970" y="2482334"/>
            <a:ext cx="7338060" cy="6365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7"/>
              </a:lnSpc>
              <a:buNone/>
            </a:pPr>
            <a:r>
              <a:rPr lang="en-US" sz="1567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1580, la imagen fue hallada por unos indios mineros que buscaban leña, quienes la acomodaron en un lugar digno y comenzaron a rendirle culto.</a:t>
            </a:r>
            <a:endParaRPr lang="en-US" sz="1567" dirty="0">
              <a:solidFill>
                <a:srgbClr val="002060"/>
              </a:solidFill>
            </a:endParaRPr>
          </a:p>
        </p:txBody>
      </p:sp>
      <p:sp>
        <p:nvSpPr>
          <p:cNvPr id="9" name="Shape 5"/>
          <p:cNvSpPr/>
          <p:nvPr/>
        </p:nvSpPr>
        <p:spPr>
          <a:xfrm>
            <a:off x="696397" y="3524369"/>
            <a:ext cx="7751207" cy="1813679"/>
          </a:xfrm>
          <a:prstGeom prst="roundRect">
            <a:avLst>
              <a:gd name="adj" fmla="val 460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10" name="Text 6"/>
          <p:cNvSpPr/>
          <p:nvPr/>
        </p:nvSpPr>
        <p:spPr>
          <a:xfrm>
            <a:off x="902970" y="3730942"/>
            <a:ext cx="2881908" cy="3264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71"/>
              </a:lnSpc>
              <a:buNone/>
            </a:pPr>
            <a:r>
              <a:rPr lang="en-US" sz="2056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Construcción de Capilla</a:t>
            </a:r>
            <a:endParaRPr lang="en-US" sz="2056" b="1" dirty="0">
              <a:solidFill>
                <a:srgbClr val="002060"/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902970" y="4176713"/>
            <a:ext cx="7338060" cy="9547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7"/>
              </a:lnSpc>
              <a:buNone/>
            </a:pPr>
            <a:r>
              <a:rPr lang="en-US" sz="1567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fines del siglo XVI, se erigió una pequeña capilla dedicada a Nuestra Señora del Rosario, donde los indios de los alrededores empezaron a recibir los rudimentos de la fe cristiana.</a:t>
            </a:r>
            <a:endParaRPr lang="en-US" sz="1567" dirty="0">
              <a:solidFill>
                <a:srgbClr val="002060"/>
              </a:solidFill>
            </a:endParaRPr>
          </a:p>
        </p:txBody>
      </p:sp>
      <p:sp>
        <p:nvSpPr>
          <p:cNvPr id="12" name="Shape 8"/>
          <p:cNvSpPr/>
          <p:nvPr/>
        </p:nvSpPr>
        <p:spPr>
          <a:xfrm>
            <a:off x="696397" y="5537002"/>
            <a:ext cx="7751207" cy="1813679"/>
          </a:xfrm>
          <a:prstGeom prst="roundRect">
            <a:avLst>
              <a:gd name="adj" fmla="val 460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13" name="Text 9"/>
          <p:cNvSpPr/>
          <p:nvPr/>
        </p:nvSpPr>
        <p:spPr>
          <a:xfrm>
            <a:off x="902970" y="5743575"/>
            <a:ext cx="3039070" cy="3264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571"/>
              </a:lnSpc>
              <a:buNone/>
            </a:pPr>
            <a:r>
              <a:rPr lang="en-US" sz="2056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Llegada de Nueva Imagen</a:t>
            </a:r>
            <a:endParaRPr lang="en-US" sz="2056" dirty="0">
              <a:solidFill>
                <a:srgbClr val="002060"/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902970" y="6189345"/>
            <a:ext cx="7338060" cy="9547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7"/>
              </a:lnSpc>
              <a:buNone/>
            </a:pPr>
            <a:r>
              <a:rPr lang="en-US" sz="1567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1668, se encargó la confección de una nueva imagen a un taller en Lima, la cual llegó en 1676 y fue entronizada, permaneciendo desde entonces en Andacollo.</a:t>
            </a:r>
            <a:endParaRPr lang="en-US" sz="1567" dirty="0">
              <a:solidFill>
                <a:srgbClr val="002060"/>
              </a:solidFill>
            </a:endParaRPr>
          </a:p>
        </p:txBody>
      </p:sp>
      <p:pic>
        <p:nvPicPr>
          <p:cNvPr id="15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6" name="Picture 2" descr="Procesión de la Virgen de Andacollo | SURDOC">
            <a:extLst>
              <a:ext uri="{FF2B5EF4-FFF2-40B4-BE49-F238E27FC236}">
                <a16:creationId xmlns:a16="http://schemas.microsoft.com/office/drawing/2014/main" id="{86268F7A-6EEC-2911-081B-D3B5B050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62" y="1931670"/>
            <a:ext cx="5486401" cy="6399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874462" y="-45463"/>
            <a:ext cx="5223876" cy="8099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379"/>
              </a:lnSpc>
              <a:buNone/>
            </a:pPr>
            <a:r>
              <a:rPr lang="en-US" sz="5103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Llegada a San Juan</a:t>
            </a:r>
            <a:endParaRPr lang="en-US" sz="5103" b="1" dirty="0">
              <a:solidFill>
                <a:srgbClr val="00206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0150151" y="359528"/>
            <a:ext cx="3240405" cy="4050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Traída por Arrieros</a:t>
            </a:r>
            <a:endParaRPr lang="en-US" sz="2552" dirty="0">
              <a:solidFill>
                <a:srgbClr val="00206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0191610" y="799743"/>
            <a:ext cx="3898821" cy="23702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celebración de Andacollo fue culturalmente trasladada desde Chile a San Juan por arrieros, mineros y viajeros que cruzaban la Cordillera, y no por iniciativa de la Iglesia oficial.</a:t>
            </a:r>
            <a:endParaRPr lang="en-US" sz="1944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10278918" y="4339828"/>
            <a:ext cx="3898821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89"/>
              </a:lnSpc>
              <a:buNone/>
            </a:pPr>
            <a:r>
              <a:rPr lang="en-US" sz="2552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Culto Familiar en Chimbas</a:t>
            </a:r>
            <a:endParaRPr lang="en-US" sz="2552" dirty="0">
              <a:solidFill>
                <a:srgbClr val="002060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292742" y="5373886"/>
            <a:ext cx="3898821" cy="23702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10"/>
              </a:lnSpc>
              <a:buNone/>
            </a:pPr>
            <a:r>
              <a:rPr lang="en-US" sz="1944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la localidad de Chimbas, la devoción a la Virgen de Andacollo llegó como un culto familiar a mediados del siglo XX, surgiendo así oratorios en la zona.</a:t>
            </a:r>
            <a:endParaRPr lang="en-US" sz="1944" dirty="0">
              <a:solidFill>
                <a:srgbClr val="002060"/>
              </a:solidFill>
            </a:endParaRPr>
          </a:p>
        </p:txBody>
      </p:sp>
      <p:pic>
        <p:nvPicPr>
          <p:cNvPr id="11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3A4B4E-E2BA-88D1-DA1B-32FAFA0CFD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7" t="8357" r="5985" b="14342"/>
          <a:stretch/>
        </p:blipFill>
        <p:spPr>
          <a:xfrm>
            <a:off x="518711" y="562053"/>
            <a:ext cx="5889414" cy="431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9CE4D97-B424-2B41-4D4B-C461221E1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011" y="4206240"/>
            <a:ext cx="7595434" cy="402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48"/>
            <a:ext cx="14630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01472" y="3357682"/>
            <a:ext cx="7400687" cy="7223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689"/>
              </a:lnSpc>
              <a:buNone/>
            </a:pPr>
            <a:r>
              <a:rPr lang="en-US" sz="45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na" pitchFamily="34" charset="0"/>
                <a:ea typeface="Petrona" pitchFamily="34" charset="-122"/>
                <a:cs typeface="Petrona" pitchFamily="34" charset="-120"/>
              </a:rPr>
              <a:t>Los Danzantes de Andacollo</a:t>
            </a:r>
            <a:endParaRPr lang="en-US" sz="455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hape 2"/>
          <p:cNvSpPr/>
          <p:nvPr/>
        </p:nvSpPr>
        <p:spPr>
          <a:xfrm>
            <a:off x="1301472" y="4657844"/>
            <a:ext cx="495300" cy="495300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7" name="Text 3"/>
          <p:cNvSpPr/>
          <p:nvPr/>
        </p:nvSpPr>
        <p:spPr>
          <a:xfrm>
            <a:off x="1474827" y="4732020"/>
            <a:ext cx="148471" cy="3468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1"/>
              </a:lnSpc>
              <a:buNone/>
            </a:pPr>
            <a:r>
              <a:rPr lang="en-US" sz="2731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1</a:t>
            </a:r>
            <a:endParaRPr lang="en-US" sz="2731" dirty="0">
              <a:solidFill>
                <a:srgbClr val="00206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2016919" y="4657844"/>
            <a:ext cx="2889766" cy="3611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4"/>
              </a:lnSpc>
              <a:buNone/>
            </a:pPr>
            <a:r>
              <a:rPr lang="en-US" sz="2275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Bailes Tradicionales</a:t>
            </a:r>
            <a:endParaRPr lang="en-US" sz="2275" dirty="0">
              <a:solidFill>
                <a:srgbClr val="002060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2016919" y="5151001"/>
            <a:ext cx="3146941" cy="21131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74"/>
              </a:lnSpc>
              <a:buNone/>
            </a:pPr>
            <a:r>
              <a:rPr lang="en-US" sz="1734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</a:t>
            </a:r>
            <a:r>
              <a:rPr lang="en-US" sz="1734" dirty="0" err="1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bailes</a:t>
            </a:r>
            <a:r>
              <a:rPr lang="en-US" sz="1734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chinos, turbantes y danzantes son considerados los más originales, tradicionales y antiguos de la festividad de la Virgen de Andacollo.</a:t>
            </a:r>
            <a:endParaRPr lang="en-US" sz="1734" dirty="0">
              <a:solidFill>
                <a:srgbClr val="002060"/>
              </a:solidFill>
            </a:endParaRPr>
          </a:p>
        </p:txBody>
      </p:sp>
      <p:sp>
        <p:nvSpPr>
          <p:cNvPr id="10" name="Shape 6"/>
          <p:cNvSpPr/>
          <p:nvPr/>
        </p:nvSpPr>
        <p:spPr>
          <a:xfrm>
            <a:off x="5384006" y="4657844"/>
            <a:ext cx="495300" cy="495300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11" name="Text 7"/>
          <p:cNvSpPr/>
          <p:nvPr/>
        </p:nvSpPr>
        <p:spPr>
          <a:xfrm>
            <a:off x="5533311" y="4732020"/>
            <a:ext cx="196691" cy="3468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1"/>
              </a:lnSpc>
              <a:buNone/>
            </a:pPr>
            <a:r>
              <a:rPr lang="en-US" sz="2731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2</a:t>
            </a:r>
            <a:endParaRPr lang="en-US" sz="2731" dirty="0">
              <a:solidFill>
                <a:srgbClr val="002060"/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6099453" y="4657845"/>
            <a:ext cx="3146941" cy="4953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844"/>
              </a:lnSpc>
              <a:buNone/>
            </a:pPr>
            <a:r>
              <a:rPr lang="en-US" sz="2275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Organización Jerárquica</a:t>
            </a:r>
            <a:endParaRPr lang="en-US" sz="2275" dirty="0">
              <a:solidFill>
                <a:srgbClr val="002060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6099453" y="5321911"/>
            <a:ext cx="3146941" cy="21131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74"/>
              </a:lnSpc>
              <a:buNone/>
            </a:pPr>
            <a:r>
              <a:rPr lang="en-US" sz="1734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grupos de danzantes están organizados por jerarquías, con el Capitán o Jefe como la máxima autoridad, transmitida por vía familiar.</a:t>
            </a:r>
            <a:endParaRPr lang="en-US" sz="1734" dirty="0">
              <a:solidFill>
                <a:srgbClr val="002060"/>
              </a:solidFill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466540" y="4657844"/>
            <a:ext cx="495300" cy="495300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s-CL"/>
          </a:p>
        </p:txBody>
      </p:sp>
      <p:sp>
        <p:nvSpPr>
          <p:cNvPr id="15" name="Text 11"/>
          <p:cNvSpPr/>
          <p:nvPr/>
        </p:nvSpPr>
        <p:spPr>
          <a:xfrm>
            <a:off x="9615964" y="4732020"/>
            <a:ext cx="196334" cy="3468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1"/>
              </a:lnSpc>
              <a:buNone/>
            </a:pPr>
            <a:r>
              <a:rPr lang="en-US" sz="2731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3</a:t>
            </a:r>
            <a:endParaRPr lang="en-US" sz="2731" dirty="0">
              <a:solidFill>
                <a:srgbClr val="002060"/>
              </a:solidFill>
            </a:endParaRPr>
          </a:p>
        </p:txBody>
      </p:sp>
      <p:sp>
        <p:nvSpPr>
          <p:cNvPr id="16" name="Text 12"/>
          <p:cNvSpPr/>
          <p:nvPr/>
        </p:nvSpPr>
        <p:spPr>
          <a:xfrm>
            <a:off x="10181987" y="4657844"/>
            <a:ext cx="2889766" cy="3611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4"/>
              </a:lnSpc>
              <a:buNone/>
            </a:pPr>
            <a:r>
              <a:rPr lang="en-US" sz="2275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Devoción y Tradición</a:t>
            </a:r>
            <a:endParaRPr lang="en-US" sz="2275" dirty="0">
              <a:solidFill>
                <a:srgbClr val="002060"/>
              </a:solidFill>
            </a:endParaRPr>
          </a:p>
        </p:txBody>
      </p:sp>
      <p:sp>
        <p:nvSpPr>
          <p:cNvPr id="17" name="Text 13"/>
          <p:cNvSpPr/>
          <p:nvPr/>
        </p:nvSpPr>
        <p:spPr>
          <a:xfrm>
            <a:off x="10181987" y="5151001"/>
            <a:ext cx="3146941" cy="21131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74"/>
              </a:lnSpc>
              <a:buNone/>
            </a:pPr>
            <a:r>
              <a:rPr lang="en-US" sz="1734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danzantes bailan a la Virgen por devoción, tradición familiar y por promesas, manteniendo viva esta expresión cultural de generación en generación.</a:t>
            </a:r>
            <a:endParaRPr lang="en-US" sz="1734" dirty="0">
              <a:solidFill>
                <a:srgbClr val="002060"/>
              </a:solidFill>
            </a:endParaRPr>
          </a:p>
        </p:txBody>
      </p:sp>
      <p:pic>
        <p:nvPicPr>
          <p:cNvPr id="18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9" name="Picture 2" descr="La Patrona de los chimberos: La Historia de la Virgen de Andacollo - INFO  CHIMBAS DIARIO DIGITAL">
            <a:extLst>
              <a:ext uri="{FF2B5EF4-FFF2-40B4-BE49-F238E27FC236}">
                <a16:creationId xmlns:a16="http://schemas.microsoft.com/office/drawing/2014/main" id="{73005CC9-A830-4DE4-8C2C-EA86FA3F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946"/>
            <a:ext cx="4080933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La Patrona de los chimberos: La Historia de la Virgen de Andacollo - INFO  CHIMBAS DIARIO DIGITAL">
            <a:extLst>
              <a:ext uri="{FF2B5EF4-FFF2-40B4-BE49-F238E27FC236}">
                <a16:creationId xmlns:a16="http://schemas.microsoft.com/office/drawing/2014/main" id="{906D1580-9A8B-8147-DCE2-DF7ADA3E0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74043"/>
            <a:ext cx="3594100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La Patrona de los chimberos: La Historia de la Virgen de Andacollo - INFO  CHIMBAS DIARIO DIGITAL">
            <a:extLst>
              <a:ext uri="{FF2B5EF4-FFF2-40B4-BE49-F238E27FC236}">
                <a16:creationId xmlns:a16="http://schemas.microsoft.com/office/drawing/2014/main" id="{C8EA8413-1AA5-28DF-B53C-8263CABB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99" y="37148"/>
            <a:ext cx="4080933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La Patrona de los chimberos: La Historia de la Virgen de Andacollo - INFO  CHIMBAS DIARIO DIGITAL">
            <a:extLst>
              <a:ext uri="{FF2B5EF4-FFF2-40B4-BE49-F238E27FC236}">
                <a16:creationId xmlns:a16="http://schemas.microsoft.com/office/drawing/2014/main" id="{1855B8D8-8697-61BF-649A-FDF9159F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667" y="0"/>
            <a:ext cx="4080933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89578" y="3309938"/>
            <a:ext cx="6920627" cy="7117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605"/>
              </a:lnSpc>
              <a:buNone/>
            </a:pPr>
            <a:r>
              <a:rPr lang="en-US" sz="4484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na" pitchFamily="34" charset="0"/>
                <a:ea typeface="Petrona" pitchFamily="34" charset="-122"/>
                <a:cs typeface="Petrona" pitchFamily="34" charset="-120"/>
              </a:rPr>
              <a:t>Coreografías Devocionales</a:t>
            </a:r>
            <a:endParaRPr lang="en-US" sz="4484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578" y="4347091"/>
            <a:ext cx="3950375" cy="86772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606510" y="5540216"/>
            <a:ext cx="2959894" cy="3559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803"/>
              </a:lnSpc>
              <a:buNone/>
            </a:pPr>
            <a:r>
              <a:rPr lang="en-US" sz="2242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Danzantes de Chimbas</a:t>
            </a:r>
            <a:endParaRPr lang="en-US" sz="2242" dirty="0">
              <a:solidFill>
                <a:srgbClr val="002060"/>
              </a:solidFill>
            </a:endParaRPr>
          </a:p>
        </p:txBody>
      </p:sp>
      <p:sp>
        <p:nvSpPr>
          <p:cNvPr id="8" name="Text 3"/>
          <p:cNvSpPr/>
          <p:nvPr/>
        </p:nvSpPr>
        <p:spPr>
          <a:xfrm>
            <a:off x="1606510" y="6026348"/>
            <a:ext cx="3516511" cy="1388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3"/>
              </a:lnSpc>
              <a:buNone/>
            </a:pPr>
            <a:r>
              <a:rPr lang="en-US" sz="1708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Tienen un baile especial creado por el Capitán, con diferentes etapas y roles diferenciados entre los danzantes.</a:t>
            </a:r>
            <a:endParaRPr lang="en-US" sz="1708" dirty="0">
              <a:solidFill>
                <a:srgbClr val="002060"/>
              </a:solidFill>
            </a:endParaRPr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953" y="4347091"/>
            <a:ext cx="3950375" cy="86772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556885" y="5540216"/>
            <a:ext cx="2847499" cy="3559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803"/>
              </a:lnSpc>
              <a:buNone/>
            </a:pPr>
            <a:r>
              <a:rPr lang="en-US" sz="2242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Danzantes de Rawson</a:t>
            </a:r>
            <a:endParaRPr lang="en-US" sz="2242" dirty="0">
              <a:solidFill>
                <a:srgbClr val="002060"/>
              </a:solidFill>
            </a:endParaRPr>
          </a:p>
        </p:txBody>
      </p:sp>
      <p:sp>
        <p:nvSpPr>
          <p:cNvPr id="11" name="Text 5"/>
          <p:cNvSpPr/>
          <p:nvPr/>
        </p:nvSpPr>
        <p:spPr>
          <a:xfrm>
            <a:off x="5556885" y="6026348"/>
            <a:ext cx="3516511" cy="1388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3"/>
              </a:lnSpc>
              <a:buNone/>
            </a:pPr>
            <a:r>
              <a:rPr lang="en-US" sz="1708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Cuentan con varias coreografías que realizan frente a la imagen de la Virgen, formando círculos y figuras simbólicas.</a:t>
            </a:r>
            <a:endParaRPr lang="en-US" sz="1708" dirty="0">
              <a:solidFill>
                <a:srgbClr val="002060"/>
              </a:solidFill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328" y="4347091"/>
            <a:ext cx="3950375" cy="867727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9507260" y="5540216"/>
            <a:ext cx="2862739" cy="3559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803"/>
              </a:lnSpc>
              <a:buNone/>
            </a:pPr>
            <a:r>
              <a:rPr lang="en-US" sz="2242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Evolución y Tradición</a:t>
            </a:r>
            <a:endParaRPr lang="en-US" sz="2242" dirty="0">
              <a:solidFill>
                <a:srgbClr val="002060"/>
              </a:solidFill>
            </a:endParaRPr>
          </a:p>
        </p:txBody>
      </p:sp>
      <p:sp>
        <p:nvSpPr>
          <p:cNvPr id="14" name="Text 7"/>
          <p:cNvSpPr/>
          <p:nvPr/>
        </p:nvSpPr>
        <p:spPr>
          <a:xfrm>
            <a:off x="9507260" y="6026348"/>
            <a:ext cx="3516511" cy="1388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3"/>
              </a:lnSpc>
              <a:buNone/>
            </a:pPr>
            <a:r>
              <a:rPr lang="en-US" sz="1708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danzas van evolucionando con el tiempo, sin alterar las más antiguas, manteniendo viva la tradición.</a:t>
            </a:r>
            <a:endParaRPr lang="en-US" sz="1708" dirty="0">
              <a:solidFill>
                <a:srgbClr val="002060"/>
              </a:solidFill>
            </a:endParaRPr>
          </a:p>
        </p:txBody>
      </p:sp>
      <p:pic>
        <p:nvPicPr>
          <p:cNvPr id="15" name="Image 5" descr="preencoded.png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6" name="Picture 4" descr="RECONOCIMIENTO A LA FIESTA DE LA VIRGEN DE ANDACOLLO">
            <a:extLst>
              <a:ext uri="{FF2B5EF4-FFF2-40B4-BE49-F238E27FC236}">
                <a16:creationId xmlns:a16="http://schemas.microsoft.com/office/drawing/2014/main" id="{1C2B060D-C35A-EEA5-4B93-46A59E9B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5"/>
            <a:ext cx="4049226" cy="261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RECONOCIMIENTO A LA FIESTA DE LA VIRGEN DE ANDACOLLO">
            <a:extLst>
              <a:ext uri="{FF2B5EF4-FFF2-40B4-BE49-F238E27FC236}">
                <a16:creationId xmlns:a16="http://schemas.microsoft.com/office/drawing/2014/main" id="{720983B0-EA5D-B49F-25F8-C2E6A3B8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2" y="7936"/>
            <a:ext cx="3709959" cy="261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RECONOCIMIENTO A LA FIESTA DE LA VIRGEN DE ANDACOLLO">
            <a:extLst>
              <a:ext uri="{FF2B5EF4-FFF2-40B4-BE49-F238E27FC236}">
                <a16:creationId xmlns:a16="http://schemas.microsoft.com/office/drawing/2014/main" id="{317DF5D4-E589-9554-C066-236482A4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768" y="0"/>
            <a:ext cx="4049226" cy="2614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RECONOCIMIENTO A LA FIESTA DE LA VIRGEN DE ANDACOLLO">
            <a:extLst>
              <a:ext uri="{FF2B5EF4-FFF2-40B4-BE49-F238E27FC236}">
                <a16:creationId xmlns:a16="http://schemas.microsoft.com/office/drawing/2014/main" id="{E5FC6B44-A78A-7827-47DC-883BBDE7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176" y="-10805"/>
            <a:ext cx="4049226" cy="2614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Puede ser una imagen de 2 personas y personas de pie">
            <a:extLst>
              <a:ext uri="{FF2B5EF4-FFF2-40B4-BE49-F238E27FC236}">
                <a16:creationId xmlns:a16="http://schemas.microsoft.com/office/drawing/2014/main" id="{3BAE7F32-77BE-C0CD-D6DE-3A9F40A9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268"/>
          <a:stretch/>
        </p:blipFill>
        <p:spPr bwMode="auto">
          <a:xfrm>
            <a:off x="12091191" y="2592702"/>
            <a:ext cx="2446273" cy="348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235"/>
            <a:ext cx="14630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5400" y="173652"/>
            <a:ext cx="6124694" cy="5669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465"/>
              </a:lnSpc>
              <a:buNone/>
            </a:pPr>
            <a:r>
              <a:rPr lang="en-US" sz="3572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na" pitchFamily="34" charset="0"/>
                <a:ea typeface="Petrona" pitchFamily="34" charset="-122"/>
                <a:cs typeface="Petrona" pitchFamily="34" charset="-120"/>
              </a:rPr>
              <a:t>Espacio Ritual y Cosmovisión</a:t>
            </a:r>
            <a:endParaRPr lang="en-US" sz="3572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2"/>
          <p:cNvSpPr/>
          <p:nvPr/>
        </p:nvSpPr>
        <p:spPr>
          <a:xfrm>
            <a:off x="565400" y="1213659"/>
            <a:ext cx="2268260" cy="28348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33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Espacio Sagrado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Text 3"/>
          <p:cNvSpPr/>
          <p:nvPr/>
        </p:nvSpPr>
        <p:spPr>
          <a:xfrm>
            <a:off x="565400" y="1743552"/>
            <a:ext cx="7934325" cy="553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177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Los espacios sagrados instaurados por la gente, como la capilla y el santuario, son fundamentales en el paisaje ritual de la celebración.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Text 6"/>
          <p:cNvSpPr/>
          <p:nvPr/>
        </p:nvSpPr>
        <p:spPr>
          <a:xfrm>
            <a:off x="604837" y="2933978"/>
            <a:ext cx="2268260" cy="28348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233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Tradición Ancestral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 7"/>
          <p:cNvSpPr/>
          <p:nvPr/>
        </p:nvSpPr>
        <p:spPr>
          <a:xfrm>
            <a:off x="565399" y="3332394"/>
            <a:ext cx="7934325" cy="553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177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Las danzas, la música y las coplas recrean la historia y las costumbres, transmitiéndolas de generación en generación.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5" name="Image 5" descr="preencoded.pn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16" name="WhatsApp Audio 2021 06 25 at 212248">
            <a:hlinkClick r:id="" action="ppaction://media"/>
            <a:extLst>
              <a:ext uri="{FF2B5EF4-FFF2-40B4-BE49-F238E27FC236}">
                <a16:creationId xmlns:a16="http://schemas.microsoft.com/office/drawing/2014/main" id="{3672ED17-98D0-33C3-2267-8754927E2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28472" y="2158537"/>
            <a:ext cx="1834370" cy="1834370"/>
          </a:xfrm>
          <a:prstGeom prst="rect">
            <a:avLst/>
          </a:prstGeom>
        </p:spPr>
      </p:pic>
      <p:pic>
        <p:nvPicPr>
          <p:cNvPr id="17" name="WhatsApp Video 2021-06-26 at 17.57.59">
            <a:hlinkClick r:id="" action="ppaction://media"/>
            <a:extLst>
              <a:ext uri="{FF2B5EF4-FFF2-40B4-BE49-F238E27FC236}">
                <a16:creationId xmlns:a16="http://schemas.microsoft.com/office/drawing/2014/main" id="{C9A305CF-2F33-65F2-7C9E-6D90439DA7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1368" t="10008" r="27479" b="31869"/>
          <a:stretch/>
        </p:blipFill>
        <p:spPr>
          <a:xfrm>
            <a:off x="3627747" y="4131963"/>
            <a:ext cx="6417733" cy="335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9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22063" y="410885"/>
            <a:ext cx="4536519" cy="5669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465"/>
              </a:lnSpc>
              <a:buNone/>
            </a:pPr>
            <a:r>
              <a:rPr lang="en-US" sz="3572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trona" pitchFamily="34" charset="0"/>
                <a:ea typeface="Petrona" pitchFamily="34" charset="-122"/>
                <a:cs typeface="Petrona" pitchFamily="34" charset="-120"/>
              </a:rPr>
              <a:t>Conclusión</a:t>
            </a:r>
            <a:endParaRPr lang="en-US" sz="3572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hape 6"/>
          <p:cNvSpPr/>
          <p:nvPr/>
        </p:nvSpPr>
        <p:spPr>
          <a:xfrm>
            <a:off x="612458" y="2963704"/>
            <a:ext cx="7919085" cy="105215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3" name="Shape 9"/>
          <p:cNvSpPr/>
          <p:nvPr/>
        </p:nvSpPr>
        <p:spPr>
          <a:xfrm>
            <a:off x="612458" y="4015859"/>
            <a:ext cx="7919085" cy="105215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6" name="Shape 12"/>
          <p:cNvSpPr/>
          <p:nvPr/>
        </p:nvSpPr>
        <p:spPr>
          <a:xfrm>
            <a:off x="612458" y="5068014"/>
            <a:ext cx="7919085" cy="77557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CL"/>
          </a:p>
        </p:txBody>
      </p:sp>
      <p:sp>
        <p:nvSpPr>
          <p:cNvPr id="19" name="Text 15"/>
          <p:cNvSpPr/>
          <p:nvPr/>
        </p:nvSpPr>
        <p:spPr>
          <a:xfrm>
            <a:off x="-91440" y="1388747"/>
            <a:ext cx="9144000" cy="52152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ea typeface="Inter" pitchFamily="34" charset="-122"/>
                <a:cs typeface="Cavolini" panose="03000502040302020204" pitchFamily="66" charset="0"/>
              </a:rPr>
              <a:t>La devoción a la Virgen de Andacollo en San Juan es un símbolo de fe, esperanza y protección que refleja la identidad y religiosidad de la comunidad. </a:t>
            </a:r>
          </a:p>
          <a:p>
            <a:pPr marL="0" indent="0" algn="ctr">
              <a:buNone/>
            </a:pP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ea typeface="Inter" pitchFamily="34" charset="-122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ea typeface="Inter" pitchFamily="34" charset="-122"/>
                <a:cs typeface="Cavolini" panose="03000502040302020204" pitchFamily="66" charset="0"/>
              </a:rPr>
              <a:t>La celebración, con sus danzas, música y coplas, mantiene viva una tradición ancestral que se transmite de generación en generación, adaptándose a los cambios sin perder su esencia.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0" name="Image 2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  <p:pic>
        <p:nvPicPr>
          <p:cNvPr id="21" name="Picture 2" descr="La imagen más antigua y convocante de la Virgen de Andacollo, en Ullum –  Destino San Juan">
            <a:extLst>
              <a:ext uri="{FF2B5EF4-FFF2-40B4-BE49-F238E27FC236}">
                <a16:creationId xmlns:a16="http://schemas.microsoft.com/office/drawing/2014/main" id="{3D6BF5F1-CD30-6BB7-1BC0-CBD059A9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795" y="736716"/>
            <a:ext cx="2296807" cy="42315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15">
            <a:extLst>
              <a:ext uri="{FF2B5EF4-FFF2-40B4-BE49-F238E27FC236}">
                <a16:creationId xmlns:a16="http://schemas.microsoft.com/office/drawing/2014/main" id="{D8A64358-FDCA-3264-C4B3-693E5691971D}"/>
              </a:ext>
            </a:extLst>
          </p:cNvPr>
          <p:cNvSpPr/>
          <p:nvPr/>
        </p:nvSpPr>
        <p:spPr>
          <a:xfrm>
            <a:off x="4806436" y="7562890"/>
            <a:ext cx="4246124" cy="7692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77"/>
              </a:lnSpc>
              <a:buNone/>
            </a:pP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itchFamily="34" charset="0"/>
                <a:ea typeface="Inter" pitchFamily="34" charset="-122"/>
              </a:rPr>
              <a:t>Gracias…!!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700</Words>
  <Application>Microsoft Office PowerPoint</Application>
  <PresentationFormat>Personalizado</PresentationFormat>
  <Paragraphs>72</Paragraphs>
  <Slides>9</Slides>
  <Notes>9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Calibri</vt:lpstr>
      <vt:lpstr>Cavolini</vt:lpstr>
      <vt:lpstr>Inter</vt:lpstr>
      <vt:lpstr>Petrona</vt:lpstr>
      <vt:lpstr>Times New Roman</vt:lpstr>
      <vt:lpstr>Univers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Celina Aguilera</cp:lastModifiedBy>
  <cp:revision>2</cp:revision>
  <dcterms:created xsi:type="dcterms:W3CDTF">2024-08-15T18:08:56Z</dcterms:created>
  <dcterms:modified xsi:type="dcterms:W3CDTF">2024-08-15T19:52:04Z</dcterms:modified>
</cp:coreProperties>
</file>